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4" r:id="rId1"/>
  </p:sldMasterIdLst>
  <p:notesMasterIdLst>
    <p:notesMasterId r:id="rId30"/>
  </p:notesMasterIdLst>
  <p:handoutMasterIdLst>
    <p:handoutMasterId r:id="rId31"/>
  </p:handoutMasterIdLst>
  <p:sldIdLst>
    <p:sldId id="874" r:id="rId2"/>
    <p:sldId id="1174" r:id="rId3"/>
    <p:sldId id="1175" r:id="rId4"/>
    <p:sldId id="1176" r:id="rId5"/>
    <p:sldId id="1183" r:id="rId6"/>
    <p:sldId id="1180" r:id="rId7"/>
    <p:sldId id="1181" r:id="rId8"/>
    <p:sldId id="1184" r:id="rId9"/>
    <p:sldId id="1185" r:id="rId10"/>
    <p:sldId id="1186" r:id="rId11"/>
    <p:sldId id="1187" r:id="rId12"/>
    <p:sldId id="1188" r:id="rId13"/>
    <p:sldId id="1189" r:id="rId14"/>
    <p:sldId id="1190" r:id="rId15"/>
    <p:sldId id="1191" r:id="rId16"/>
    <p:sldId id="1192" r:id="rId17"/>
    <p:sldId id="1193" r:id="rId18"/>
    <p:sldId id="1194" r:id="rId19"/>
    <p:sldId id="1195" r:id="rId20"/>
    <p:sldId id="1196" r:id="rId21"/>
    <p:sldId id="1197" r:id="rId22"/>
    <p:sldId id="1198" r:id="rId23"/>
    <p:sldId id="1201" r:id="rId24"/>
    <p:sldId id="1202" r:id="rId25"/>
    <p:sldId id="1203" r:id="rId26"/>
    <p:sldId id="1204" r:id="rId27"/>
    <p:sldId id="1205" r:id="rId28"/>
    <p:sldId id="1177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DBF42"/>
    <a:srgbClr val="5A84C2"/>
    <a:srgbClr val="0A2241"/>
    <a:srgbClr val="282828"/>
    <a:srgbClr val="D74F9D"/>
    <a:srgbClr val="DF8A33"/>
    <a:srgbClr val="FF9D1D"/>
    <a:srgbClr val="C7132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198"/>
    <p:restoredTop sz="94722"/>
  </p:normalViewPr>
  <p:slideViewPr>
    <p:cSldViewPr snapToGrid="0" snapToObjects="1">
      <p:cViewPr varScale="1">
        <p:scale>
          <a:sx n="143" d="100"/>
          <a:sy n="143" d="100"/>
        </p:scale>
        <p:origin x="632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58" d="100"/>
          <a:sy n="158" d="100"/>
        </p:scale>
        <p:origin x="5632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FDDBAD9-3932-9A40-BAC7-CB9E8AA12CE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6AD66DD-C33E-904A-B75D-EE2DAFB11C1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4CC3E5-C02B-AE42-9627-1C7D9AF09BC5}" type="datetimeFigureOut">
              <a:rPr lang="en-US" smtClean="0"/>
              <a:t>9/12/20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3A7328-C725-EA4A-81DC-0CB9227F56E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A69206-4529-024C-A73D-6F07C5418D7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A4E18A-08F3-7D43-BF5D-8598ED54D8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8033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F6940D-9D50-DD4B-96FD-C65650DFA346}" type="datetimeFigureOut">
              <a:rPr lang="en-US" smtClean="0"/>
              <a:t>9/12/20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B86B2C-5D41-1B4D-909B-384A4BA8CE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2073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4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 i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 b="0" i="0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99905-5490-3A46-9C40-B4A68EC0BCEA}" type="datetimeFigureOut">
              <a:rPr lang="en-US" smtClean="0"/>
              <a:t>9/12/20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60E49D-2844-EE40-BE76-3D673BB02C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0909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99905-5490-3A46-9C40-B4A68EC0BCEA}" type="datetimeFigureOut">
              <a:rPr lang="en-US" smtClean="0"/>
              <a:t>9/12/20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60E49D-2844-EE40-BE76-3D673BB02C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97709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99905-5490-3A46-9C40-B4A68EC0BCEA}" type="datetimeFigureOut">
              <a:rPr lang="en-US" smtClean="0"/>
              <a:t>9/12/20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60E49D-2844-EE40-BE76-3D673BB02C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6102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99905-5490-3A46-9C40-B4A68EC0BCEA}" type="datetimeFigureOut">
              <a:rPr lang="en-US" smtClean="0"/>
              <a:t>9/12/20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60E49D-2844-EE40-BE76-3D673BB02C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28806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99905-5490-3A46-9C40-B4A68EC0BCEA}" type="datetimeFigureOut">
              <a:rPr lang="en-US" smtClean="0"/>
              <a:t>9/12/20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60E49D-2844-EE40-BE76-3D673BB02C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5520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Dark 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7592" y="365124"/>
            <a:ext cx="9957816" cy="1325880"/>
          </a:xfrm>
        </p:spPr>
        <p:txBody>
          <a:bodyPr/>
          <a:lstStyle>
            <a:lvl1pPr>
              <a:defRPr b="1" i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7512" y="1825625"/>
            <a:ext cx="10515600" cy="4351338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defRPr>
            </a:lvl1pPr>
            <a:lvl2pPr>
              <a:defRPr b="0" i="0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defRPr>
            </a:lvl2pPr>
            <a:lvl3pPr>
              <a:defRPr b="0" i="0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defRPr>
            </a:lvl3pPr>
            <a:lvl4pPr>
              <a:defRPr b="0" i="0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defRPr>
            </a:lvl4pPr>
            <a:lvl5pPr>
              <a:defRPr b="0" i="0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99905-5490-3A46-9C40-B4A68EC0BCEA}" type="datetimeFigureOut">
              <a:rPr lang="en-US" smtClean="0"/>
              <a:t>9/13/20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60E49D-2844-EE40-BE76-3D673BB02C94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AFDE3E82-E04B-7F45-AC6F-112C70F9A51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3531" y="470803"/>
            <a:ext cx="354107" cy="1121336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D0C69FEE-1641-7742-9FD1-114714AF07C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814596" y="6348582"/>
            <a:ext cx="1078408" cy="282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8930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Light 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food&#10;&#10;Description automatically generated">
            <a:extLst>
              <a:ext uri="{FF2B5EF4-FFF2-40B4-BE49-F238E27FC236}">
                <a16:creationId xmlns:a16="http://schemas.microsoft.com/office/drawing/2014/main" id="{496EEF16-B360-FF41-9167-D87599298CF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7592" y="365124"/>
            <a:ext cx="9957816" cy="1325880"/>
          </a:xfrm>
        </p:spPr>
        <p:txBody>
          <a:bodyPr/>
          <a:lstStyle>
            <a:lvl1pPr>
              <a:defRPr b="1" i="0">
                <a:solidFill>
                  <a:srgbClr val="0A224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7512" y="1825625"/>
            <a:ext cx="10515600" cy="4351338"/>
          </a:xfrm>
        </p:spPr>
        <p:txBody>
          <a:bodyPr/>
          <a:lstStyle>
            <a:lvl1pPr>
              <a:defRPr b="0" i="0">
                <a:solidFill>
                  <a:srgbClr val="0A224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defRPr>
            </a:lvl1pPr>
            <a:lvl2pPr>
              <a:defRPr b="0" i="0">
                <a:solidFill>
                  <a:srgbClr val="0A224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defRPr>
            </a:lvl2pPr>
            <a:lvl3pPr>
              <a:defRPr b="0" i="0">
                <a:solidFill>
                  <a:srgbClr val="0A224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defRPr>
            </a:lvl3pPr>
            <a:lvl4pPr>
              <a:defRPr b="0" i="0">
                <a:solidFill>
                  <a:srgbClr val="0A224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defRPr>
            </a:lvl4pPr>
            <a:lvl5pPr>
              <a:defRPr b="0" i="0">
                <a:solidFill>
                  <a:srgbClr val="0A224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99905-5490-3A46-9C40-B4A68EC0BCEA}" type="datetimeFigureOut">
              <a:rPr lang="en-US" smtClean="0"/>
              <a:t>9/12/20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60E49D-2844-EE40-BE76-3D673BB02C94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AFDE3E82-E04B-7F45-AC6F-112C70F9A51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3531" y="470803"/>
            <a:ext cx="354107" cy="1121336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99A09642-0709-574C-8D91-8DFD0E8274E6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0745407" y="6410449"/>
            <a:ext cx="1216784" cy="214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3483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nMetric 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7592" y="365124"/>
            <a:ext cx="9957816" cy="1325880"/>
          </a:xfrm>
        </p:spPr>
        <p:txBody>
          <a:bodyPr/>
          <a:lstStyle>
            <a:lvl1pPr>
              <a:defRPr b="1" i="0">
                <a:solidFill>
                  <a:srgbClr val="5A84C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7512" y="1825625"/>
            <a:ext cx="10515600" cy="4351338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defRPr>
            </a:lvl1pPr>
            <a:lvl2pPr>
              <a:defRPr b="0" i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defRPr>
            </a:lvl2pPr>
            <a:lvl3pPr>
              <a:defRPr b="0" i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defRPr>
            </a:lvl3pPr>
            <a:lvl4pPr>
              <a:defRPr b="0" i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defRPr>
            </a:lvl4pPr>
            <a:lvl5pPr>
              <a:defRPr b="0" i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99905-5490-3A46-9C40-B4A68EC0BCEA}" type="datetimeFigureOut">
              <a:rPr lang="en-US" smtClean="0"/>
              <a:t>9/12/20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60E49D-2844-EE40-BE76-3D673BB02C94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7295CB78-D8AA-7041-A199-62553FD0D40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9631" y="437111"/>
            <a:ext cx="501904" cy="118872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93AA194-5F07-9443-8D7F-B36291B9230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6743701"/>
            <a:ext cx="12192000" cy="11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4155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99905-5490-3A46-9C40-B4A68EC0BCEA}" type="datetimeFigureOut">
              <a:rPr lang="en-US" smtClean="0"/>
              <a:t>9/12/20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60E49D-2844-EE40-BE76-3D673BB02C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9643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99905-5490-3A46-9C40-B4A68EC0BCEA}" type="datetimeFigureOut">
              <a:rPr lang="en-US" smtClean="0"/>
              <a:t>9/12/20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60E49D-2844-EE40-BE76-3D673BB02C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3898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99905-5490-3A46-9C40-B4A68EC0BCEA}" type="datetimeFigureOut">
              <a:rPr lang="en-US" smtClean="0"/>
              <a:t>9/12/20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60E49D-2844-EE40-BE76-3D673BB02C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1511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99905-5490-3A46-9C40-B4A68EC0BCEA}" type="datetimeFigureOut">
              <a:rPr lang="en-US" smtClean="0"/>
              <a:t>9/12/20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60E49D-2844-EE40-BE76-3D673BB02C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3351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99905-5490-3A46-9C40-B4A68EC0BCEA}" type="datetimeFigureOut">
              <a:rPr lang="en-US" smtClean="0"/>
              <a:t>9/12/20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60E49D-2844-EE40-BE76-3D673BB02C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7959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099905-5490-3A46-9C40-B4A68EC0BCEA}" type="datetimeFigureOut">
              <a:rPr lang="en-US" smtClean="0"/>
              <a:t>9/12/20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60E49D-2844-EE40-BE76-3D673BB02C94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E9A7AC7-C792-804E-9690-42C3F58C545F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0" y="6743701"/>
            <a:ext cx="12192000" cy="11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6719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86" r:id="rId3"/>
    <p:sldLayoutId id="2147483687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tif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International_Telecommunications_Union" TargetMode="External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sitting, white, holding, monitor&#10;&#10;Description automatically generated">
            <a:extLst>
              <a:ext uri="{FF2B5EF4-FFF2-40B4-BE49-F238E27FC236}">
                <a16:creationId xmlns:a16="http://schemas.microsoft.com/office/drawing/2014/main" id="{A5A7C9D2-4A59-C44B-983C-A700C6C2DA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AAD36D3-8CCD-467F-A707-AE0770443A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743701"/>
            <a:ext cx="12192000" cy="11430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8B8C374C-80B3-4035-8440-A2036E2D5437}"/>
              </a:ext>
            </a:extLst>
          </p:cNvPr>
          <p:cNvSpPr txBox="1">
            <a:spLocks noChangeAspect="1"/>
          </p:cNvSpPr>
          <p:nvPr/>
        </p:nvSpPr>
        <p:spPr>
          <a:xfrm>
            <a:off x="2078086" y="1869357"/>
            <a:ext cx="8035828" cy="19697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685783">
              <a:defRPr/>
            </a:pPr>
            <a:r>
              <a:rPr lang="en-US" sz="3600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Distributed Computing using Jupyter Notebooks with Spark</a:t>
            </a:r>
          </a:p>
          <a:p>
            <a:pPr algn="ctr" defTabSz="685783">
              <a:defRPr/>
            </a:pPr>
            <a:endParaRPr lang="en-US" sz="2800" dirty="0">
              <a:solidFill>
                <a:schemeClr val="bg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algn="ctr" defTabSz="685783">
              <a:defRPr/>
            </a:pPr>
            <a:r>
              <a:rPr lang="en-US" sz="28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Data Science Applications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6DB2BD6-23A8-7A4B-8E43-557BC66B3D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61121" y="4405350"/>
            <a:ext cx="1962615" cy="514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8125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47EDD-897F-324A-9C43-0C8078AF2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Jupyter + Spark on GCP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E8D9BC-7706-CE4D-83D7-40397927DD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7512" y="1825625"/>
            <a:ext cx="5219482" cy="4351338"/>
          </a:xfrm>
        </p:spPr>
        <p:txBody>
          <a:bodyPr/>
          <a:lstStyle/>
          <a:p>
            <a:pPr marL="457200" lvl="1" indent="0">
              <a:buNone/>
            </a:pPr>
            <a:r>
              <a:rPr lang="en-US" dirty="0"/>
              <a:t>Configure machine type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C91BE0-8FCA-594C-BAAA-32B2CB87EB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8016" y="1437096"/>
            <a:ext cx="3162300" cy="427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5509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47EDD-897F-324A-9C43-0C8078AF2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Jupyter + Spark on GCP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E8D9BC-7706-CE4D-83D7-40397927DD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7512" y="1825625"/>
            <a:ext cx="5428488" cy="4351338"/>
          </a:xfrm>
        </p:spPr>
        <p:txBody>
          <a:bodyPr/>
          <a:lstStyle/>
          <a:p>
            <a:pPr lvl="1"/>
            <a:r>
              <a:rPr lang="en-US" dirty="0"/>
              <a:t>Enable Component Gateway</a:t>
            </a:r>
          </a:p>
          <a:p>
            <a:pPr lvl="1"/>
            <a:r>
              <a:rPr lang="en-US" dirty="0"/>
              <a:t>Provide Cloud Storage Bucket</a:t>
            </a:r>
          </a:p>
          <a:p>
            <a:pPr lvl="1"/>
            <a:r>
              <a:rPr lang="en-US" dirty="0"/>
              <a:t>Set Image to 1.5+</a:t>
            </a:r>
          </a:p>
          <a:p>
            <a:pPr lvl="1"/>
            <a:r>
              <a:rPr lang="en-US" dirty="0"/>
              <a:t>Select Optional Components</a:t>
            </a:r>
          </a:p>
          <a:p>
            <a:pPr lvl="1"/>
            <a:r>
              <a:rPr lang="en-US" dirty="0"/>
              <a:t>Allow API access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3A53FF-3B90-E445-9620-3DAEF8042A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8284" y="1646237"/>
            <a:ext cx="3736123" cy="18036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C2430CC-F624-5C46-8DFB-D53F8080D7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2944" y="3564695"/>
            <a:ext cx="3606801" cy="2734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3312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47EDD-897F-324A-9C43-0C8078AF2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Jupyter + Spark on GCP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E8D9BC-7706-CE4D-83D7-40397927DD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7512" y="1825625"/>
            <a:ext cx="5428488" cy="4351338"/>
          </a:xfrm>
        </p:spPr>
        <p:txBody>
          <a:bodyPr/>
          <a:lstStyle/>
          <a:p>
            <a:pPr marL="457200" lvl="1" indent="0">
              <a:buNone/>
            </a:pPr>
            <a:r>
              <a:rPr lang="en-US" dirty="0"/>
              <a:t>Select Anaconda and Jupyter Notebook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92C78B-669B-914A-90CB-F1E5074059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0320" y="1771195"/>
            <a:ext cx="3795087" cy="4388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6891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47EDD-897F-324A-9C43-0C8078AF2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Jupyter + Spark on GCP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E8D9BC-7706-CE4D-83D7-40397927DD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7512" y="1825625"/>
            <a:ext cx="5428488" cy="4351338"/>
          </a:xfrm>
        </p:spPr>
        <p:txBody>
          <a:bodyPr/>
          <a:lstStyle/>
          <a:p>
            <a:pPr marL="457200" lvl="1" indent="0">
              <a:buNone/>
            </a:pPr>
            <a:r>
              <a:rPr lang="en-US" dirty="0"/>
              <a:t>Navigate to Web Interfaces to access Jupyter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54CEC1-1751-CC4E-BF21-031EA169BA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2288" y="1592263"/>
            <a:ext cx="4902200" cy="458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0657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47EDD-897F-324A-9C43-0C8078AF2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16-Node Cluster 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E8D9BC-7706-CE4D-83D7-40397927DD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7511" y="1825625"/>
            <a:ext cx="6256311" cy="4351338"/>
          </a:xfrm>
        </p:spPr>
        <p:txBody>
          <a:bodyPr/>
          <a:lstStyle/>
          <a:p>
            <a:pPr marL="457200" lvl="1" indent="0">
              <a:buNone/>
            </a:pPr>
            <a:r>
              <a:rPr lang="en-US" dirty="0"/>
              <a:t>LDA Topic Modeling on COVID-19 News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1A8AB3-EE75-8049-BC4B-FD9FF6AB02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7592" y="2909071"/>
            <a:ext cx="3912393" cy="32678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DA94F50-91D3-FB4A-A2F2-78C957CD60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8650" y="4941961"/>
            <a:ext cx="6256312" cy="12007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9F1DD38-0815-CD44-86E7-73078B6DFF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8650" y="4108913"/>
            <a:ext cx="3448596" cy="57642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E39073B-E69C-984D-9587-FF91FB3194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38650" y="3312095"/>
            <a:ext cx="6176192" cy="54019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7B752DA-AEA5-E24C-B035-576F46EC68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38650" y="2536881"/>
            <a:ext cx="1341121" cy="529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1740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47EDD-897F-324A-9C43-0C8078AF2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16-Node Cluster DEMO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251A541-322D-904D-9946-32651E3D6A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7512" y="1825625"/>
            <a:ext cx="3756442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Data Prep</a:t>
            </a:r>
          </a:p>
          <a:p>
            <a:r>
              <a:rPr lang="en-US" dirty="0"/>
              <a:t>Tokenize</a:t>
            </a:r>
          </a:p>
          <a:p>
            <a:r>
              <a:rPr lang="en-US" dirty="0"/>
              <a:t>Remove </a:t>
            </a:r>
            <a:r>
              <a:rPr lang="en-US" dirty="0" err="1"/>
              <a:t>Stopwords</a:t>
            </a:r>
            <a:endParaRPr lang="en-US" dirty="0"/>
          </a:p>
          <a:p>
            <a:r>
              <a:rPr lang="en-US" dirty="0"/>
              <a:t>Vectorize</a:t>
            </a:r>
          </a:p>
          <a:p>
            <a:pPr marL="0" indent="0">
              <a:buNone/>
            </a:pPr>
            <a:r>
              <a:rPr lang="en-US" dirty="0"/>
              <a:t>LDA Configuration</a:t>
            </a:r>
          </a:p>
          <a:p>
            <a:r>
              <a:rPr lang="en-US" dirty="0"/>
              <a:t># Topics = 10</a:t>
            </a:r>
          </a:p>
          <a:p>
            <a:r>
              <a:rPr lang="en-US" dirty="0" err="1"/>
              <a:t>maxIter</a:t>
            </a:r>
            <a:r>
              <a:rPr lang="en-US" dirty="0"/>
              <a:t> = 30</a:t>
            </a:r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4225FCB-702F-7C45-9B3F-7008AF6FE5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3897" y="2532924"/>
            <a:ext cx="7198779" cy="15949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B2F67B1-34A1-7047-9A35-5F08289E65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3896" y="4128896"/>
            <a:ext cx="7208196" cy="8200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C10AE52-8203-204B-A86A-64B52E30F8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3896" y="2117527"/>
            <a:ext cx="7208196" cy="414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1670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47EDD-897F-324A-9C43-0C8078AF2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16-Node Cluster DEMO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BDE0FA-49EE-1048-BC50-601C94811D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028" y="1691004"/>
            <a:ext cx="4940300" cy="20701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A4CAF8F-FE34-5748-923C-D14ECA27C9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9708" y="1691004"/>
            <a:ext cx="4965700" cy="2070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A85DB20-2FFF-534C-9F39-859351611A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0050" y="4045584"/>
            <a:ext cx="8851900" cy="208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4597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47EDD-897F-324A-9C43-0C8078AF2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16-Node Cluster 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E8D9BC-7706-CE4D-83D7-40397927DD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7512" y="1825625"/>
            <a:ext cx="5428488" cy="4351338"/>
          </a:xfrm>
        </p:spPr>
        <p:txBody>
          <a:bodyPr/>
          <a:lstStyle/>
          <a:p>
            <a:pPr marL="457200" lvl="1" indent="0">
              <a:buNone/>
            </a:pPr>
            <a:r>
              <a:rPr lang="en-US" dirty="0"/>
              <a:t>LDA Topics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0D1D57-913B-D649-867D-8C278C64FC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7200" y="2717801"/>
            <a:ext cx="87376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8418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47EDD-897F-324A-9C43-0C8078AF2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Visualizing in Jupyter Notebook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E8D9BC-7706-CE4D-83D7-40397927DD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7512" y="1825625"/>
            <a:ext cx="5428488" cy="2180318"/>
          </a:xfrm>
        </p:spPr>
        <p:txBody>
          <a:bodyPr>
            <a:normAutofit lnSpcReduction="10000"/>
          </a:bodyPr>
          <a:lstStyle/>
          <a:p>
            <a:pPr marL="457200" lvl="1" indent="0">
              <a:buNone/>
            </a:pPr>
            <a:r>
              <a:rPr lang="en-US" dirty="0"/>
              <a:t>Analyze our results in the notebook using:</a:t>
            </a:r>
          </a:p>
          <a:p>
            <a:pPr lvl="1"/>
            <a:r>
              <a:rPr lang="en-US" dirty="0"/>
              <a:t>Pandas</a:t>
            </a:r>
          </a:p>
          <a:p>
            <a:pPr lvl="1"/>
            <a:r>
              <a:rPr lang="en-US" dirty="0"/>
              <a:t>Seaborn</a:t>
            </a:r>
          </a:p>
          <a:p>
            <a:pPr lvl="1"/>
            <a:r>
              <a:rPr lang="en-US" dirty="0"/>
              <a:t>Matplotlib </a:t>
            </a:r>
          </a:p>
          <a:p>
            <a:pPr lvl="1"/>
            <a:r>
              <a:rPr lang="en-US" dirty="0" err="1"/>
              <a:t>Scikit</a:t>
            </a:r>
            <a:r>
              <a:rPr lang="en-US" dirty="0"/>
              <a:t>-Learn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F1A737-3B9F-D24F-A87E-66782EB4DD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0603" y="1591900"/>
            <a:ext cx="4518323" cy="45850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36FC196-D958-B740-A27B-1FB372B77C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2012" y="4136572"/>
            <a:ext cx="5074488" cy="1793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7718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47EDD-897F-324A-9C43-0C8078AF2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Visualizing in Jupyter Notebook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E8D9BC-7706-CE4D-83D7-40397927DD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7512" y="1825625"/>
            <a:ext cx="5193357" cy="1603375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dirty="0"/>
              <a:t>How many COVID-19 news articles per domain?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66EB7A-E432-DB45-8DB3-1978859255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8293" y="1460502"/>
            <a:ext cx="5743188" cy="46180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40451ED-3763-7D46-800E-C14F5811A7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9150" y="3692449"/>
            <a:ext cx="4685211" cy="1178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8789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B3B4EB-D3AB-EA40-B7C6-CDE3312DA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5A091A-1EC3-6F43-ADF3-255F09CDE7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2722" y="1825624"/>
            <a:ext cx="6410390" cy="46013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Jason Yang</a:t>
            </a:r>
          </a:p>
          <a:p>
            <a:pPr marL="0" indent="0">
              <a:buNone/>
            </a:pPr>
            <a:r>
              <a:rPr lang="en-US" dirty="0"/>
              <a:t>Data Scientist @ </a:t>
            </a:r>
            <a:r>
              <a:rPr lang="en-US" dirty="0" err="1"/>
              <a:t>InMarket</a:t>
            </a:r>
            <a:endParaRPr lang="en-US" dirty="0"/>
          </a:p>
          <a:p>
            <a:pPr marL="457200" lvl="1" indent="0">
              <a:buNone/>
            </a:pPr>
            <a:r>
              <a:rPr lang="en-US" dirty="0"/>
              <a:t>a consumer intelligence and real-time activation mobile advertising company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Presentation: 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jasonwithcoffee</a:t>
            </a:r>
            <a:r>
              <a:rPr lang="en-US" dirty="0"/>
              <a:t>/jupytercon2020-jupyter-spark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linkedin.com</a:t>
            </a:r>
            <a:r>
              <a:rPr lang="en-US" dirty="0"/>
              <a:t>/in/</a:t>
            </a:r>
            <a:r>
              <a:rPr lang="en-US" dirty="0" err="1"/>
              <a:t>jasonwithcoffee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87EADD-6ABA-5C49-91D9-DB21343464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348" y="1714190"/>
            <a:ext cx="3251200" cy="3251200"/>
          </a:xfrm>
          <a:prstGeom prst="ellipse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D4365C0F-14CE-0F4D-BCF1-E781460F46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4772722" y="715293"/>
            <a:ext cx="3555706" cy="625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4005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47EDD-897F-324A-9C43-0C8078AF2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Visualizing in Jupyter Notebook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E8D9BC-7706-CE4D-83D7-40397927DD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7512" y="1825625"/>
            <a:ext cx="5428488" cy="2180318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dirty="0"/>
              <a:t>What is the distribution of COVID-19 news articles by topic?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F443EE-3C57-D246-8151-D9C3EA4B68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1012" y="3294311"/>
            <a:ext cx="5963039" cy="21803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3370438-F619-4F44-94DE-C69B2EE7D3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077" y="3779455"/>
            <a:ext cx="4992370" cy="1210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6343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47EDD-897F-324A-9C43-0C8078AF2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Visualizing in Jupyter Notebook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E8D9BC-7706-CE4D-83D7-40397927DD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928" y="1691004"/>
            <a:ext cx="6177425" cy="2180318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dirty="0"/>
              <a:t>Topic Standard Deviation by Domains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376778-52B8-A24D-A6D3-99DA1C4539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4411" y="2232297"/>
            <a:ext cx="7641771" cy="4327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3505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47EDD-897F-324A-9C43-0C8078AF2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Visualizing in Jupyter Notebook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E8D9BC-7706-CE4D-83D7-40397927DD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928" y="1691004"/>
            <a:ext cx="6177425" cy="2180318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dirty="0"/>
              <a:t>Topic Standard Deviation by Domains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376778-52B8-A24D-A6D3-99DA1C4539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4411" y="2232297"/>
            <a:ext cx="7641771" cy="4327071"/>
          </a:xfrm>
          <a:prstGeom prst="rect">
            <a:avLst/>
          </a:prstGeom>
        </p:spPr>
      </p:pic>
      <p:sp>
        <p:nvSpPr>
          <p:cNvPr id="6" name="Right Arrow 5">
            <a:extLst>
              <a:ext uri="{FF2B5EF4-FFF2-40B4-BE49-F238E27FC236}">
                <a16:creationId xmlns:a16="http://schemas.microsoft.com/office/drawing/2014/main" id="{FFF44776-D4AA-774C-A171-899AD2A8A5AB}"/>
              </a:ext>
            </a:extLst>
          </p:cNvPr>
          <p:cNvSpPr/>
          <p:nvPr/>
        </p:nvSpPr>
        <p:spPr>
          <a:xfrm>
            <a:off x="6461760" y="3043011"/>
            <a:ext cx="1645920" cy="415834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1611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47EDD-897F-324A-9C43-0C8078AF2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Visualizing in Jupyter Notebook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E8D9BC-7706-CE4D-83D7-40397927DD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928" y="1691004"/>
            <a:ext cx="6177425" cy="2180318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dirty="0"/>
              <a:t>Topic Standard Deviation by Domains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376778-52B8-A24D-A6D3-99DA1C4539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4411" y="2232297"/>
            <a:ext cx="7641771" cy="4327071"/>
          </a:xfrm>
          <a:prstGeom prst="rect">
            <a:avLst/>
          </a:prstGeom>
        </p:spPr>
      </p:pic>
      <p:sp>
        <p:nvSpPr>
          <p:cNvPr id="6" name="Right Arrow 5">
            <a:extLst>
              <a:ext uri="{FF2B5EF4-FFF2-40B4-BE49-F238E27FC236}">
                <a16:creationId xmlns:a16="http://schemas.microsoft.com/office/drawing/2014/main" id="{FFF44776-D4AA-774C-A171-899AD2A8A5AB}"/>
              </a:ext>
            </a:extLst>
          </p:cNvPr>
          <p:cNvSpPr/>
          <p:nvPr/>
        </p:nvSpPr>
        <p:spPr>
          <a:xfrm>
            <a:off x="6461760" y="2294074"/>
            <a:ext cx="1645920" cy="415834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9189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47EDD-897F-324A-9C43-0C8078AF2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Visualizing in Jupyter Notebook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E8D9BC-7706-CE4D-83D7-40397927DD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928" y="1691004"/>
            <a:ext cx="6177425" cy="2180318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dirty="0"/>
              <a:t>Topic Standard Deviation by Domains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376778-52B8-A24D-A6D3-99DA1C4539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4411" y="2232297"/>
            <a:ext cx="7641771" cy="4327071"/>
          </a:xfrm>
          <a:prstGeom prst="rect">
            <a:avLst/>
          </a:prstGeom>
        </p:spPr>
      </p:pic>
      <p:sp>
        <p:nvSpPr>
          <p:cNvPr id="6" name="Right Arrow 5">
            <a:extLst>
              <a:ext uri="{FF2B5EF4-FFF2-40B4-BE49-F238E27FC236}">
                <a16:creationId xmlns:a16="http://schemas.microsoft.com/office/drawing/2014/main" id="{FFF44776-D4AA-774C-A171-899AD2A8A5AB}"/>
              </a:ext>
            </a:extLst>
          </p:cNvPr>
          <p:cNvSpPr/>
          <p:nvPr/>
        </p:nvSpPr>
        <p:spPr>
          <a:xfrm rot="5400000">
            <a:off x="6170018" y="4730931"/>
            <a:ext cx="1645920" cy="415834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6CEB04F2-9961-A248-A353-D5CB4E0EBD51}"/>
              </a:ext>
            </a:extLst>
          </p:cNvPr>
          <p:cNvSpPr/>
          <p:nvPr/>
        </p:nvSpPr>
        <p:spPr>
          <a:xfrm rot="5400000">
            <a:off x="5343798" y="4730931"/>
            <a:ext cx="1645920" cy="415834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5452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47EDD-897F-324A-9C43-0C8078AF2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Visualizing in Jupyter Notebook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E8D9BC-7706-CE4D-83D7-40397927DD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928" y="1691004"/>
            <a:ext cx="6177425" cy="2180318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dirty="0"/>
              <a:t>Topic Standard Deviation by Domains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376778-52B8-A24D-A6D3-99DA1C4539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4411" y="2232297"/>
            <a:ext cx="7641771" cy="4327071"/>
          </a:xfrm>
          <a:prstGeom prst="rect">
            <a:avLst/>
          </a:prstGeom>
        </p:spPr>
      </p:pic>
      <p:sp>
        <p:nvSpPr>
          <p:cNvPr id="6" name="Right Arrow 5">
            <a:extLst>
              <a:ext uri="{FF2B5EF4-FFF2-40B4-BE49-F238E27FC236}">
                <a16:creationId xmlns:a16="http://schemas.microsoft.com/office/drawing/2014/main" id="{FFF44776-D4AA-774C-A171-899AD2A8A5AB}"/>
              </a:ext>
            </a:extLst>
          </p:cNvPr>
          <p:cNvSpPr/>
          <p:nvPr/>
        </p:nvSpPr>
        <p:spPr>
          <a:xfrm>
            <a:off x="5608320" y="5420451"/>
            <a:ext cx="1645920" cy="415834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6549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DAC5B1-0CCA-D94B-8850-0D7ADE7D8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7CBAC4-AFEE-E643-B2A9-A7685C5B39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Jupyter + Spark is a powerful combination in your data science toolkit to handle big data. </a:t>
            </a:r>
          </a:p>
          <a:p>
            <a:pPr marL="0" indent="0">
              <a:buNone/>
            </a:pPr>
            <a:r>
              <a:rPr lang="en-US" dirty="0"/>
              <a:t>In this talk, we explored running Jupyter on a cluster of machines in the cloud. </a:t>
            </a:r>
          </a:p>
          <a:p>
            <a:pPr marL="0" indent="0">
              <a:buNone/>
            </a:pPr>
            <a:r>
              <a:rPr lang="en-US" dirty="0"/>
              <a:t>Using </a:t>
            </a:r>
            <a:r>
              <a:rPr lang="en-US" dirty="0" err="1"/>
              <a:t>PySpark</a:t>
            </a:r>
            <a:r>
              <a:rPr lang="en-US" dirty="0"/>
              <a:t>, we constructed a pipeline for LDA Topic Modeling on 2.8 million news articles on COVID-19.</a:t>
            </a:r>
          </a:p>
        </p:txBody>
      </p:sp>
    </p:spTree>
    <p:extLst>
      <p:ext uri="{BB962C8B-B14F-4D97-AF65-F5344CB8AC3E}">
        <p14:creationId xmlns:p14="http://schemas.microsoft.com/office/powerpoint/2010/main" val="25546218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B3B4EB-D3AB-EA40-B7C6-CDE3312DA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5A091A-1EC3-6F43-ADF3-255F09CDE7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2722" y="1825624"/>
            <a:ext cx="6410390" cy="46013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Jason Yang</a:t>
            </a:r>
          </a:p>
          <a:p>
            <a:pPr marL="0" indent="0">
              <a:buNone/>
            </a:pPr>
            <a:r>
              <a:rPr lang="en-US" dirty="0"/>
              <a:t>Data Scientist @ </a:t>
            </a:r>
            <a:r>
              <a:rPr lang="en-US" dirty="0" err="1"/>
              <a:t>InMarket</a:t>
            </a:r>
            <a:endParaRPr lang="en-US" dirty="0"/>
          </a:p>
          <a:p>
            <a:pPr marL="457200" lvl="1" indent="0">
              <a:buNone/>
            </a:pPr>
            <a:r>
              <a:rPr lang="en-US" dirty="0"/>
              <a:t>a consumer intelligence and real-time activation mobile advertising company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Presentation: 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jasonwithcoffee</a:t>
            </a:r>
            <a:r>
              <a:rPr lang="en-US" dirty="0"/>
              <a:t>/jupytercon2020-jupyter-spark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linkedin.com</a:t>
            </a:r>
            <a:r>
              <a:rPr lang="en-US" dirty="0"/>
              <a:t>/in/</a:t>
            </a:r>
            <a:r>
              <a:rPr lang="en-US" dirty="0" err="1"/>
              <a:t>jasonwithcoffee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87EADD-6ABA-5C49-91D9-DB21343464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348" y="1714190"/>
            <a:ext cx="3251200" cy="32512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1532969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416F4-46DC-0443-8A98-F12B5DB9566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85A1081-0317-644E-9618-23B5D9C0152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3108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DAC5B1-0CCA-D94B-8850-0D7ADE7D8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7CBAC4-AFEE-E643-B2A9-A7685C5B39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  <a:p>
            <a:r>
              <a:rPr lang="en-US" dirty="0"/>
              <a:t>Why</a:t>
            </a:r>
          </a:p>
          <a:p>
            <a:pPr lvl="1"/>
            <a:r>
              <a:rPr lang="en-US" dirty="0"/>
              <a:t>Scaling Out</a:t>
            </a:r>
          </a:p>
          <a:p>
            <a:pPr lvl="1"/>
            <a:r>
              <a:rPr lang="en-US" dirty="0"/>
              <a:t>2020 is a Great Year for Jupyter + Spark</a:t>
            </a:r>
          </a:p>
          <a:p>
            <a:r>
              <a:rPr lang="en-US" dirty="0"/>
              <a:t>How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How to spin up a Spark cluster with Jupyter Notebook on Google Cloud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Using 16-node cluster with 1TB+ RAM for LDA topic modeling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Visualizing Spark results in Jupyter Notebook</a:t>
            </a:r>
          </a:p>
        </p:txBody>
      </p:sp>
    </p:spTree>
    <p:extLst>
      <p:ext uri="{BB962C8B-B14F-4D97-AF65-F5344CB8AC3E}">
        <p14:creationId xmlns:p14="http://schemas.microsoft.com/office/powerpoint/2010/main" val="33305320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47EDD-897F-324A-9C43-0C8078AF2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E8D9BC-7706-CE4D-83D7-40397927DD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7512" y="1825625"/>
            <a:ext cx="5306568" cy="4351338"/>
          </a:xfrm>
        </p:spPr>
        <p:txBody>
          <a:bodyPr/>
          <a:lstStyle/>
          <a:p>
            <a:r>
              <a:rPr lang="en-US" dirty="0"/>
              <a:t>Amount of data is growing exponentially</a:t>
            </a:r>
          </a:p>
          <a:p>
            <a:r>
              <a:rPr lang="en-US" dirty="0"/>
              <a:t>Jupyter + Spark </a:t>
            </a:r>
          </a:p>
          <a:p>
            <a:r>
              <a:rPr lang="en-US" dirty="0"/>
              <a:t>Recent developments in the cloud offerings (AWS, GCP, Azure) makes management simple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6E74BC-DBD0-5A40-BEEE-71311F2214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0" y="1407160"/>
            <a:ext cx="5599793" cy="447983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64FB730-2F9C-1A4C-80BE-14335DA739F8}"/>
              </a:ext>
            </a:extLst>
          </p:cNvPr>
          <p:cNvSpPr txBox="1"/>
          <p:nvPr/>
        </p:nvSpPr>
        <p:spPr>
          <a:xfrm>
            <a:off x="6217922" y="5886994"/>
            <a:ext cx="5165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Source: 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hlinkClick r:id="rId3" tooltip="International Telecommunications Un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International Telecommunications Union</a:t>
            </a:r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04355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47EDD-897F-324A-9C43-0C8078AF2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E8D9BC-7706-CE4D-83D7-40397927DD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7512" y="1825625"/>
            <a:ext cx="6865402" cy="4351338"/>
          </a:xfrm>
        </p:spPr>
        <p:txBody>
          <a:bodyPr/>
          <a:lstStyle/>
          <a:p>
            <a:pPr lvl="1">
              <a:lnSpc>
                <a:spcPct val="200000"/>
              </a:lnSpc>
            </a:pPr>
            <a:r>
              <a:rPr lang="en-US" dirty="0"/>
              <a:t>Scaling Out</a:t>
            </a:r>
          </a:p>
          <a:p>
            <a:pPr lvl="1">
              <a:lnSpc>
                <a:spcPct val="200000"/>
              </a:lnSpc>
            </a:pPr>
            <a:r>
              <a:rPr lang="en-US" dirty="0"/>
              <a:t>2020 is a Great Year for Jupyter + Spark</a:t>
            </a:r>
          </a:p>
        </p:txBody>
      </p:sp>
    </p:spTree>
    <p:extLst>
      <p:ext uri="{BB962C8B-B14F-4D97-AF65-F5344CB8AC3E}">
        <p14:creationId xmlns:p14="http://schemas.microsoft.com/office/powerpoint/2010/main" val="19133829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47EDD-897F-324A-9C43-0C8078AF2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Scaling Out</a:t>
            </a:r>
          </a:p>
        </p:txBody>
      </p:sp>
      <p:grpSp>
        <p:nvGrpSpPr>
          <p:cNvPr id="6" name="Shape 559">
            <a:extLst>
              <a:ext uri="{FF2B5EF4-FFF2-40B4-BE49-F238E27FC236}">
                <a16:creationId xmlns:a16="http://schemas.microsoft.com/office/drawing/2014/main" id="{0BF5FEBA-5C26-C243-BC70-2293B545921D}"/>
              </a:ext>
            </a:extLst>
          </p:cNvPr>
          <p:cNvGrpSpPr/>
          <p:nvPr/>
        </p:nvGrpSpPr>
        <p:grpSpPr>
          <a:xfrm>
            <a:off x="1938929" y="2367643"/>
            <a:ext cx="502920" cy="502920"/>
            <a:chOff x="433514" y="2354433"/>
            <a:chExt cx="502920" cy="502920"/>
          </a:xfrm>
        </p:grpSpPr>
        <p:sp>
          <p:nvSpPr>
            <p:cNvPr id="7" name="Shape 560">
              <a:extLst>
                <a:ext uri="{FF2B5EF4-FFF2-40B4-BE49-F238E27FC236}">
                  <a16:creationId xmlns:a16="http://schemas.microsoft.com/office/drawing/2014/main" id="{33513825-E8EF-D54B-8E99-3C947B79B50B}"/>
                </a:ext>
              </a:extLst>
            </p:cNvPr>
            <p:cNvSpPr/>
            <p:nvPr/>
          </p:nvSpPr>
          <p:spPr>
            <a:xfrm>
              <a:off x="433514" y="2354433"/>
              <a:ext cx="502920" cy="502920"/>
            </a:xfrm>
            <a:prstGeom prst="roundRect">
              <a:avLst>
                <a:gd name="adj" fmla="val 1674"/>
              </a:avLst>
            </a:prstGeom>
            <a:solidFill>
              <a:schemeClr val="lt1"/>
            </a:solidFill>
            <a:ln>
              <a:noFill/>
            </a:ln>
            <a:effectLst>
              <a:outerShdw blurRad="19050" dist="6350" dir="5400000" algn="ctr" rotWithShape="0">
                <a:schemeClr val="dk1">
                  <a:alpha val="44705"/>
                </a:schemeClr>
              </a:outerShdw>
            </a:effectLst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2142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7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8" name="Shape 561">
              <a:extLst>
                <a:ext uri="{FF2B5EF4-FFF2-40B4-BE49-F238E27FC236}">
                  <a16:creationId xmlns:a16="http://schemas.microsoft.com/office/drawing/2014/main" id="{CF2251BF-7F71-F54E-A0F0-68A0B4D7994C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470089" y="2391008"/>
              <a:ext cx="429767" cy="42976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1" name="Shape 338" descr="Compute-Engine_256px.png">
            <a:extLst>
              <a:ext uri="{FF2B5EF4-FFF2-40B4-BE49-F238E27FC236}">
                <a16:creationId xmlns:a16="http://schemas.microsoft.com/office/drawing/2014/main" id="{13BEF7A0-776A-F14E-9B36-AB41097F06B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5092" b="5092"/>
          <a:stretch/>
        </p:blipFill>
        <p:spPr>
          <a:xfrm>
            <a:off x="5577171" y="2404218"/>
            <a:ext cx="530400" cy="47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Shape 348" descr="Cloud-Dataproc_256px.png">
            <a:extLst>
              <a:ext uri="{FF2B5EF4-FFF2-40B4-BE49-F238E27FC236}">
                <a16:creationId xmlns:a16="http://schemas.microsoft.com/office/drawing/2014/main" id="{25DC5B5B-C6BC-E74C-8AA9-A6A1FF5D6A3A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5092" b="5092"/>
          <a:stretch/>
        </p:blipFill>
        <p:spPr>
          <a:xfrm>
            <a:off x="9394004" y="2287482"/>
            <a:ext cx="530400" cy="4764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97242C8-A16E-984D-BF06-E5A8C1605F15}"/>
              </a:ext>
            </a:extLst>
          </p:cNvPr>
          <p:cNvSpPr txBox="1"/>
          <p:nvPr/>
        </p:nvSpPr>
        <p:spPr>
          <a:xfrm>
            <a:off x="1484905" y="3076828"/>
            <a:ext cx="159915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Local</a:t>
            </a:r>
          </a:p>
          <a:p>
            <a:r>
              <a:rPr lang="en-US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CPU: 4 Cores</a:t>
            </a:r>
          </a:p>
          <a:p>
            <a:r>
              <a:rPr lang="en-US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RAM: 16GB</a:t>
            </a:r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C488602-6F23-0346-967F-A63228BC08D9}"/>
              </a:ext>
            </a:extLst>
          </p:cNvPr>
          <p:cNvSpPr txBox="1"/>
          <p:nvPr/>
        </p:nvSpPr>
        <p:spPr>
          <a:xfrm>
            <a:off x="5002208" y="3076828"/>
            <a:ext cx="182133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Cloud Compute</a:t>
            </a:r>
          </a:p>
          <a:p>
            <a:r>
              <a:rPr lang="en-US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CPU: 32 Cores</a:t>
            </a:r>
          </a:p>
          <a:p>
            <a:r>
              <a:rPr lang="en-US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RAM: 256GB</a:t>
            </a:r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15" name="Shape 338" descr="Compute-Engine_256px.png">
            <a:extLst>
              <a:ext uri="{FF2B5EF4-FFF2-40B4-BE49-F238E27FC236}">
                <a16:creationId xmlns:a16="http://schemas.microsoft.com/office/drawing/2014/main" id="{40B859CB-89E0-0D40-A27A-C2AB28D1D8E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5092" b="5092"/>
          <a:stretch/>
        </p:blipFill>
        <p:spPr>
          <a:xfrm>
            <a:off x="9388951" y="2986620"/>
            <a:ext cx="530400" cy="47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Shape 338" descr="Compute-Engine_256px.png">
            <a:extLst>
              <a:ext uri="{FF2B5EF4-FFF2-40B4-BE49-F238E27FC236}">
                <a16:creationId xmlns:a16="http://schemas.microsoft.com/office/drawing/2014/main" id="{A54CD21A-4994-D84C-B117-9436D56FA29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5092" b="5092"/>
          <a:stretch/>
        </p:blipFill>
        <p:spPr>
          <a:xfrm>
            <a:off x="8674027" y="2986620"/>
            <a:ext cx="530400" cy="47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Shape 338" descr="Compute-Engine_256px.png">
            <a:extLst>
              <a:ext uri="{FF2B5EF4-FFF2-40B4-BE49-F238E27FC236}">
                <a16:creationId xmlns:a16="http://schemas.microsoft.com/office/drawing/2014/main" id="{3FBE241A-4F8F-E148-9559-00C755CAAF6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5092" b="5092"/>
          <a:stretch/>
        </p:blipFill>
        <p:spPr>
          <a:xfrm>
            <a:off x="10103877" y="2986620"/>
            <a:ext cx="530400" cy="47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B02FF965-971D-EE45-A502-60DCDEA1B19B}"/>
              </a:ext>
            </a:extLst>
          </p:cNvPr>
          <p:cNvSpPr txBox="1"/>
          <p:nvPr/>
        </p:nvSpPr>
        <p:spPr>
          <a:xfrm>
            <a:off x="8674027" y="4059497"/>
            <a:ext cx="21499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(Cloud Compute)*n</a:t>
            </a:r>
          </a:p>
          <a:p>
            <a:r>
              <a:rPr lang="en-US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CPU: 32*n Cores </a:t>
            </a:r>
          </a:p>
          <a:p>
            <a:r>
              <a:rPr lang="en-US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RAM: 256*n GB</a:t>
            </a:r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cxnSp>
        <p:nvCxnSpPr>
          <p:cNvPr id="39" name="Elbow Connector 38">
            <a:extLst>
              <a:ext uri="{FF2B5EF4-FFF2-40B4-BE49-F238E27FC236}">
                <a16:creationId xmlns:a16="http://schemas.microsoft.com/office/drawing/2014/main" id="{E65173F1-6098-034D-ABF6-BD835674FDD9}"/>
              </a:ext>
            </a:extLst>
          </p:cNvPr>
          <p:cNvCxnSpPr>
            <a:stCxn id="12" idx="2"/>
            <a:endCxn id="16" idx="0"/>
          </p:cNvCxnSpPr>
          <p:nvPr/>
        </p:nvCxnSpPr>
        <p:spPr>
          <a:xfrm rot="5400000">
            <a:off x="9187847" y="2515263"/>
            <a:ext cx="222738" cy="719977"/>
          </a:xfrm>
          <a:prstGeom prst="bentConnector3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Elbow Connector 40">
            <a:extLst>
              <a:ext uri="{FF2B5EF4-FFF2-40B4-BE49-F238E27FC236}">
                <a16:creationId xmlns:a16="http://schemas.microsoft.com/office/drawing/2014/main" id="{3105C791-660E-5549-8337-E39074D1D554}"/>
              </a:ext>
            </a:extLst>
          </p:cNvPr>
          <p:cNvCxnSpPr>
            <a:stCxn id="12" idx="2"/>
            <a:endCxn id="17" idx="0"/>
          </p:cNvCxnSpPr>
          <p:nvPr/>
        </p:nvCxnSpPr>
        <p:spPr>
          <a:xfrm rot="16200000" flipH="1">
            <a:off x="9902771" y="2520314"/>
            <a:ext cx="222738" cy="709873"/>
          </a:xfrm>
          <a:prstGeom prst="bentConnector3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FAFF38D2-C265-8448-B2C6-AC353B31D13F}"/>
              </a:ext>
            </a:extLst>
          </p:cNvPr>
          <p:cNvCxnSpPr>
            <a:stCxn id="12" idx="2"/>
            <a:endCxn id="15" idx="0"/>
          </p:cNvCxnSpPr>
          <p:nvPr/>
        </p:nvCxnSpPr>
        <p:spPr>
          <a:xfrm flipH="1">
            <a:off x="9654151" y="2763882"/>
            <a:ext cx="5053" cy="22273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15882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47EDD-897F-324A-9C43-0C8078AF2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2020 for Jupyter + Spark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E8D9BC-7706-CE4D-83D7-40397927DD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7511" y="1825625"/>
            <a:ext cx="10479459" cy="4351338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US" dirty="0"/>
              <a:t>Apache Spark 3.0 Release</a:t>
            </a:r>
          </a:p>
          <a:p>
            <a:pPr>
              <a:lnSpc>
                <a:spcPct val="200000"/>
              </a:lnSpc>
            </a:pPr>
            <a:r>
              <a:rPr lang="en-US" dirty="0"/>
              <a:t>2018 Cloud Providers Images for Jupyter, Zeppelin, Spark</a:t>
            </a:r>
          </a:p>
        </p:txBody>
      </p:sp>
    </p:spTree>
    <p:extLst>
      <p:ext uri="{BB962C8B-B14F-4D97-AF65-F5344CB8AC3E}">
        <p14:creationId xmlns:p14="http://schemas.microsoft.com/office/powerpoint/2010/main" val="1263262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47EDD-897F-324A-9C43-0C8078AF2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E8D9BC-7706-CE4D-83D7-40397927DD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7512" y="1825625"/>
            <a:ext cx="10880054" cy="4351338"/>
          </a:xfrm>
        </p:spPr>
        <p:txBody>
          <a:bodyPr/>
          <a:lstStyle/>
          <a:p>
            <a:pPr marL="914400" lvl="1" indent="-457200">
              <a:lnSpc>
                <a:spcPct val="200000"/>
              </a:lnSpc>
              <a:buAutoNum type="arabicParenR"/>
            </a:pPr>
            <a:r>
              <a:rPr lang="en-US" dirty="0"/>
              <a:t>How to spin up a Spark cluster with Jupyter Notebook on Google Cloud</a:t>
            </a:r>
          </a:p>
          <a:p>
            <a:pPr marL="914400" lvl="1" indent="-457200">
              <a:lnSpc>
                <a:spcPct val="200000"/>
              </a:lnSpc>
              <a:buAutoNum type="arabicParenR"/>
            </a:pPr>
            <a:r>
              <a:rPr lang="en-US" dirty="0"/>
              <a:t>Using 16-node cluster with 1TB+ RAM for LDA topic modeling</a:t>
            </a:r>
          </a:p>
          <a:p>
            <a:pPr marL="914400" lvl="1" indent="-457200">
              <a:lnSpc>
                <a:spcPct val="200000"/>
              </a:lnSpc>
              <a:buAutoNum type="arabicParenR"/>
            </a:pPr>
            <a:r>
              <a:rPr lang="en-US" dirty="0"/>
              <a:t>Visualizing Spark results in Jupyter Notebook</a:t>
            </a:r>
          </a:p>
        </p:txBody>
      </p:sp>
    </p:spTree>
    <p:extLst>
      <p:ext uri="{BB962C8B-B14F-4D97-AF65-F5344CB8AC3E}">
        <p14:creationId xmlns:p14="http://schemas.microsoft.com/office/powerpoint/2010/main" val="37884932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47EDD-897F-324A-9C43-0C8078AF2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Jupyter + Spark on GCP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E8D9BC-7706-CE4D-83D7-40397927DD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7512" y="1825625"/>
            <a:ext cx="5428488" cy="4351338"/>
          </a:xfrm>
        </p:spPr>
        <p:txBody>
          <a:bodyPr/>
          <a:lstStyle/>
          <a:p>
            <a:pPr marL="457200" lvl="1" indent="0">
              <a:buNone/>
            </a:pPr>
            <a:r>
              <a:rPr lang="en-US" dirty="0"/>
              <a:t>Dataproc: Google Cloud service for running Apache Spark and Hadoop clusters</a:t>
            </a:r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973207-7CFB-AE49-915E-28ED367BD2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8686" y="1825625"/>
            <a:ext cx="5062604" cy="2809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6049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16490</TotalTime>
  <Words>498</Words>
  <Application>Microsoft Macintosh PowerPoint</Application>
  <PresentationFormat>Widescreen</PresentationFormat>
  <Paragraphs>105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5" baseType="lpstr">
      <vt:lpstr>Roboto</vt:lpstr>
      <vt:lpstr>Arial</vt:lpstr>
      <vt:lpstr>Calibri</vt:lpstr>
      <vt:lpstr>Calibri Light</vt:lpstr>
      <vt:lpstr>Helvetica Neue</vt:lpstr>
      <vt:lpstr>Helvetica Neue Light</vt:lpstr>
      <vt:lpstr>Office Theme</vt:lpstr>
      <vt:lpstr>PowerPoint Presentation</vt:lpstr>
      <vt:lpstr>About</vt:lpstr>
      <vt:lpstr>Overview</vt:lpstr>
      <vt:lpstr>Background</vt:lpstr>
      <vt:lpstr>Why</vt:lpstr>
      <vt:lpstr>Scaling Out</vt:lpstr>
      <vt:lpstr>2020 for Jupyter + Spark</vt:lpstr>
      <vt:lpstr>How</vt:lpstr>
      <vt:lpstr>Jupyter + Spark on GCP</vt:lpstr>
      <vt:lpstr>Jupyter + Spark on GCP</vt:lpstr>
      <vt:lpstr>Jupyter + Spark on GCP</vt:lpstr>
      <vt:lpstr>Jupyter + Spark on GCP</vt:lpstr>
      <vt:lpstr>Jupyter + Spark on GCP</vt:lpstr>
      <vt:lpstr>16-Node Cluster DEMO</vt:lpstr>
      <vt:lpstr>16-Node Cluster DEMO</vt:lpstr>
      <vt:lpstr>16-Node Cluster DEMO</vt:lpstr>
      <vt:lpstr>16-Node Cluster DEMO</vt:lpstr>
      <vt:lpstr>Visualizing in Jupyter Notebook</vt:lpstr>
      <vt:lpstr>Visualizing in Jupyter Notebook</vt:lpstr>
      <vt:lpstr>Visualizing in Jupyter Notebook</vt:lpstr>
      <vt:lpstr>Visualizing in Jupyter Notebook</vt:lpstr>
      <vt:lpstr>Visualizing in Jupyter Notebook</vt:lpstr>
      <vt:lpstr>Visualizing in Jupyter Notebook</vt:lpstr>
      <vt:lpstr>Visualizing in Jupyter Notebook</vt:lpstr>
      <vt:lpstr>Visualizing in Jupyter Notebook</vt:lpstr>
      <vt:lpstr>In Conclusion</vt:lpstr>
      <vt:lpstr>About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inMarket Media</dc:creator>
  <cp:lastModifiedBy>Jason  Yang</cp:lastModifiedBy>
  <cp:revision>210</cp:revision>
  <cp:lastPrinted>2020-01-07T22:27:19Z</cp:lastPrinted>
  <dcterms:created xsi:type="dcterms:W3CDTF">2020-01-07T18:48:18Z</dcterms:created>
  <dcterms:modified xsi:type="dcterms:W3CDTF">2020-09-18T22:11:48Z</dcterms:modified>
</cp:coreProperties>
</file>